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3" r:id="rId2"/>
  </p:sldMasterIdLst>
  <p:notesMasterIdLst>
    <p:notesMasterId r:id="rId30"/>
  </p:notesMasterIdLst>
  <p:sldIdLst>
    <p:sldId id="302" r:id="rId3"/>
    <p:sldId id="477" r:id="rId4"/>
    <p:sldId id="476" r:id="rId5"/>
    <p:sldId id="478" r:id="rId6"/>
    <p:sldId id="479" r:id="rId7"/>
    <p:sldId id="292" r:id="rId8"/>
    <p:sldId id="480" r:id="rId9"/>
    <p:sldId id="500" r:id="rId10"/>
    <p:sldId id="488" r:id="rId11"/>
    <p:sldId id="481" r:id="rId12"/>
    <p:sldId id="482" r:id="rId13"/>
    <p:sldId id="485" r:id="rId14"/>
    <p:sldId id="487" r:id="rId15"/>
    <p:sldId id="490" r:id="rId16"/>
    <p:sldId id="492" r:id="rId17"/>
    <p:sldId id="499" r:id="rId18"/>
    <p:sldId id="489" r:id="rId19"/>
    <p:sldId id="498" r:id="rId20"/>
    <p:sldId id="497" r:id="rId21"/>
    <p:sldId id="503" r:id="rId22"/>
    <p:sldId id="502" r:id="rId23"/>
    <p:sldId id="501" r:id="rId24"/>
    <p:sldId id="504" r:id="rId25"/>
    <p:sldId id="506" r:id="rId26"/>
    <p:sldId id="507" r:id="rId27"/>
    <p:sldId id="508" r:id="rId28"/>
    <p:sldId id="509" r:id="rId2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A28"/>
    <a:srgbClr val="67C580"/>
    <a:srgbClr val="8AAA82"/>
    <a:srgbClr val="FFFFFF"/>
    <a:srgbClr val="FF66CC"/>
    <a:srgbClr val="9966FF"/>
    <a:srgbClr val="FF6600"/>
    <a:srgbClr val="FF8F8F"/>
    <a:srgbClr val="FDF2ED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ile con tema 1 - Color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Stile con tema 1 - Color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Stile medio 2 - Color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689" autoAdjust="0"/>
  </p:normalViewPr>
  <p:slideViewPr>
    <p:cSldViewPr>
      <p:cViewPr>
        <p:scale>
          <a:sx n="70" d="100"/>
          <a:sy n="70" d="100"/>
        </p:scale>
        <p:origin x="17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Cartel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5889070429483376E-2"/>
                  <c:y val="-2.59366606324787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Foglio2!$D$12:$D$25</c:f>
              <c:numCache>
                <c:formatCode>General</c:formatCode>
                <c:ptCount val="1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16</c:v>
                </c:pt>
                <c:pt idx="12">
                  <c:v>19</c:v>
                </c:pt>
                <c:pt idx="13">
                  <c:v>20</c:v>
                </c:pt>
              </c:numCache>
            </c:numRef>
          </c:cat>
          <c:val>
            <c:numRef>
              <c:f>Foglio2!$E$12:$E$25</c:f>
              <c:numCache>
                <c:formatCode>#,##0</c:formatCode>
                <c:ptCount val="14"/>
                <c:pt idx="0">
                  <c:v>25000000</c:v>
                </c:pt>
                <c:pt idx="1">
                  <c:v>33000000</c:v>
                </c:pt>
                <c:pt idx="2">
                  <c:v>8000000</c:v>
                </c:pt>
                <c:pt idx="3">
                  <c:v>535000000</c:v>
                </c:pt>
                <c:pt idx="4">
                  <c:v>20000000</c:v>
                </c:pt>
                <c:pt idx="5">
                  <c:v>170000000</c:v>
                </c:pt>
                <c:pt idx="6">
                  <c:v>20000000</c:v>
                </c:pt>
                <c:pt idx="7">
                  <c:v>110000000</c:v>
                </c:pt>
                <c:pt idx="8">
                  <c:v>5000000</c:v>
                </c:pt>
                <c:pt idx="9">
                  <c:v>233000000</c:v>
                </c:pt>
                <c:pt idx="10">
                  <c:v>208000000</c:v>
                </c:pt>
                <c:pt idx="11">
                  <c:v>65000000</c:v>
                </c:pt>
                <c:pt idx="12">
                  <c:v>158000000</c:v>
                </c:pt>
                <c:pt idx="13">
                  <c:v>37880992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3811200"/>
        <c:axId val="653811592"/>
      </c:barChart>
      <c:catAx>
        <c:axId val="65381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811592"/>
        <c:crosses val="autoZero"/>
        <c:auto val="1"/>
        <c:lblAlgn val="ctr"/>
        <c:lblOffset val="100"/>
        <c:noMultiLvlLbl val="0"/>
      </c:catAx>
      <c:valAx>
        <c:axId val="653811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65381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737B8-1746-4234-B00E-BA7818C6CD4E}" type="datetimeFigureOut">
              <a:rPr lang="it-IT" smtClean="0"/>
              <a:t>11/06/2017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C6052-FF9C-46B6-9160-9E9F53CC149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207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325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22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6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13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17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14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7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15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03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16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930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17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1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18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5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20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84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ACCREDIA valuta la competenza, l'indipendenza e l'imparzialità degli operatori di valutazione della conformità (Laboratori e Organismi), accertandone la conformità a regole obbligatorie e norme volontarie, per assicurare il valore e la credibilità delle certificazioni, ispezioni, prove e tarature.</a:t>
            </a:r>
          </a:p>
        </p:txBody>
      </p:sp>
      <p:sp>
        <p:nvSpPr>
          <p:cNvPr id="276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A0A9795-25AF-493D-827F-7840440E9854}" type="slidenum">
              <a:rPr lang="it-IT" altLang="it-IT">
                <a:latin typeface="Calibri" panose="020F0502020204030204" pitchFamily="34" charset="0"/>
              </a:rPr>
              <a:pPr/>
              <a:t>21</a:t>
            </a:fld>
            <a:endParaRPr lang="it-IT" altLang="it-IT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63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3BAACC6-6710-4F89-A50C-339770D17709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E7E70A6A-6866-4B05-A90C-5296FBB8CDF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99DD5-20C2-4F51-B193-14B4DB89171B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BEEC2-E9B4-4EBF-90E6-C97C337192D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E988CC-3286-40FB-A761-7EC9D57B0E03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EF9D9-35BD-49CA-8C92-1EF4EDE4D4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784E933-D77C-476B-B434-F68F34E84CCE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10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rgbClr val="EBDDC3"/>
                </a:solidFill>
              </a:defRPr>
            </a:lvl1pPr>
          </a:lstStyle>
          <a:p>
            <a:pPr>
              <a:defRPr/>
            </a:pPr>
            <a:fld id="{A0EA1BB7-4E6B-4A6A-9E8F-1417339DF5D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503E-A20E-4012-AAB0-FDC88EC9EDE7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61D61-7CDD-4A63-ABCA-44A30E6B6B7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CFDF-881D-4063-A405-848CD1286A3E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5CFB33-006A-45C2-9579-FA76B956FF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315B8E9-3D97-4F53-A289-09BCAC579E6E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27C01A5-9065-4140-B036-42DF8E86EC8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2960CE3-E5FA-43D9-81A2-EC6A240EB55B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F1F13CB-7DEE-4643-85B1-19ADD607A72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7F3FB-3F64-48A5-BB5E-EB21E8E81691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654F7-0AE0-43A0-9297-A83C0D3F6EA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4B013-B17B-4D2D-B90C-83C80733CCAF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CD03B635-C547-455A-8EA2-EC13301154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1D4C5-E578-4D2D-8024-D24754B013A5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F701F-E5EC-4394-BDA8-19CF4753D8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EB455-C81F-4E82-8519-D4FC1BDADB47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2849A-1CF9-4EF5-A40B-66520618B9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442FE4-65A0-46F8-A846-071A03BD223D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C16622FD-E12D-4CE5-92EE-1F390596A5C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5B6BD-5EBA-40C5-8E34-65F3A2C594D0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5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3F6A-D37F-413F-BBCF-56E3EE54969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59414-2A8E-48DA-996D-AD0DB26FA71D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4EE76-9EDC-49DD-B072-5DC4D5C4358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7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F1066-3ECC-4593-85A9-1C2171E4C2BC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E5D7874-D7DC-48DB-8DDD-F259C046141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381C4A-9283-4250-B996-A651B45CC544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numero diapositiva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734957F-0F58-4445-B425-4ACC9B51299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Segnaposto piè di pagina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B0FA0F-FB2D-4B43-9B09-D2B5C89DBE7A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8" name="Segnaposto numero diapositiva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5626FA-0895-460F-ABCE-26071BB92C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9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F1E65-5F95-4A63-967B-CEAAFBC73EF5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CEEE6-9BD9-4C63-B744-91BE45575A2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7248F-BB48-4269-87EB-4461AA41DED0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rgbClr val="775F55"/>
                </a:solidFill>
              </a:defRPr>
            </a:lvl1pPr>
          </a:lstStyle>
          <a:p>
            <a:pPr>
              <a:defRPr/>
            </a:pPr>
            <a:fld id="{1FF8D499-A406-4672-80BA-2824940087B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2C197-3183-4772-9DFA-2993D03FBA6E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6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62C09-7431-4331-A005-A2E41E070D7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26E5D7D-B80F-4F4B-B8DC-0450BE292891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10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59B907A6-40BC-4A89-9D2E-087F29E80E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11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2051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EC346B-3FD0-416C-8B82-8CA45B6A19DB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220E501-7E23-488F-B648-3C17D4CA436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39" r:id="rId2"/>
    <p:sldLayoutId id="2147484048" r:id="rId3"/>
    <p:sldLayoutId id="2147484049" r:id="rId4"/>
    <p:sldLayoutId id="2147484050" r:id="rId5"/>
    <p:sldLayoutId id="2147484040" r:id="rId6"/>
    <p:sldLayoutId id="2147484051" r:id="rId7"/>
    <p:sldLayoutId id="2147484041" r:id="rId8"/>
    <p:sldLayoutId id="2147484052" r:id="rId9"/>
    <p:sldLayoutId id="2147484042" r:id="rId10"/>
    <p:sldLayoutId id="214748405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titolo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3075" name="Segnaposto testo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C9E2D0-16CC-40A1-BEDC-EA1E862F9616}" type="datetimeFigureOut">
              <a:rPr lang="it-IT"/>
              <a:pPr>
                <a:defRPr/>
              </a:pPr>
              <a:t>11/06/2017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775F55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0DC074-EC82-49A2-99AB-46C6311E91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3" r:id="rId2"/>
    <p:sldLayoutId id="2147484055" r:id="rId3"/>
    <p:sldLayoutId id="2147484056" r:id="rId4"/>
    <p:sldLayoutId id="2147484057" r:id="rId5"/>
    <p:sldLayoutId id="2147484044" r:id="rId6"/>
    <p:sldLayoutId id="2147484058" r:id="rId7"/>
    <p:sldLayoutId id="2147484045" r:id="rId8"/>
    <p:sldLayoutId id="2147484059" r:id="rId9"/>
    <p:sldLayoutId id="2147484046" r:id="rId10"/>
    <p:sldLayoutId id="21474840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sr.regione.puglia.it/cronoprogramma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95536" y="1643050"/>
            <a:ext cx="8352928" cy="1497757"/>
          </a:xfrm>
          <a:prstGeom prst="rect">
            <a:avLst/>
          </a:prstGeom>
        </p:spPr>
        <p:txBody>
          <a:bodyPr lIns="121899" tIns="60949" rIns="121899" bIns="60949" anchor="b"/>
          <a:lstStyle>
            <a:lvl1pPr algn="l" defTabSz="914484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5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40000"/>
              </a:lnSpc>
              <a:spcAft>
                <a:spcPts val="0"/>
              </a:spcAft>
              <a:defRPr/>
            </a:pPr>
            <a:r>
              <a:rPr lang="it-IT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Sullo stato dell’agricoltura e delle politiche agricole in Puglia</a:t>
            </a:r>
            <a:endParaRPr lang="it-IT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419872" y="623731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12 giugno 2017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7" y="-119575"/>
            <a:ext cx="9144000" cy="6858000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62" y="609425"/>
            <a:ext cx="7534875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e 1"/>
          <p:cNvSpPr/>
          <p:nvPr/>
        </p:nvSpPr>
        <p:spPr>
          <a:xfrm>
            <a:off x="3995936" y="3717032"/>
            <a:ext cx="576064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683568" y="221739"/>
            <a:ext cx="777686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AVANZAMENTO DELLA SPESA RISPETTO ALLA DOTAZIONE PUBBLICA DEL PSR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-12900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PSR PUGLIA E’ FERMO?</a:t>
            </a:r>
            <a:endParaRPr lang="it-IT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4-3PUGLIA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745"/>
            <a:ext cx="9144000" cy="6858000"/>
          </a:xfrm>
          <a:prstGeom prst="rect">
            <a:avLst/>
          </a:prstGeom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11" y="914400"/>
            <a:ext cx="711940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e 2"/>
          <p:cNvSpPr/>
          <p:nvPr/>
        </p:nvSpPr>
        <p:spPr>
          <a:xfrm>
            <a:off x="5508104" y="3501008"/>
            <a:ext cx="432048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062111" y="498901"/>
            <a:ext cx="71194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CAPACITA’ DI RAGGIUNGIMENTO DEL DISIMPEGNO AUTOMATICO N+3</a:t>
            </a:r>
            <a:endParaRPr lang="it-IT" sz="2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140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PSR PUGLIA E’ FERMO?</a:t>
            </a:r>
            <a:endParaRPr lang="it-IT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30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179512" y="1623554"/>
            <a:ext cx="8784976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oltre </a:t>
            </a:r>
            <a:r>
              <a:rPr lang="it-IT" sz="1600" b="1" dirty="0"/>
              <a:t>600 aziende agricole </a:t>
            </a:r>
            <a:r>
              <a:rPr lang="it-IT" sz="1600" dirty="0"/>
              <a:t>beneficiarie hanno concluso il piano di investimenti (</a:t>
            </a:r>
            <a:r>
              <a:rPr lang="it-IT" sz="1600" b="1" dirty="0"/>
              <a:t>Misura 4.1</a:t>
            </a:r>
            <a:r>
              <a:rPr lang="it-IT" sz="1600" dirty="0"/>
              <a:t>), di cui oltre 230 relative a giovani agricoltori;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oltre </a:t>
            </a:r>
            <a:r>
              <a:rPr lang="it-IT" sz="1600" b="1" dirty="0"/>
              <a:t>100 aziende agroindustriali</a:t>
            </a:r>
            <a:r>
              <a:rPr lang="it-IT" sz="1600" dirty="0"/>
              <a:t> hanno completato gli investimenti per la trasformazione dei prodotti (</a:t>
            </a:r>
            <a:r>
              <a:rPr lang="it-IT" sz="1600" b="1" dirty="0"/>
              <a:t>Misura 4.2</a:t>
            </a:r>
            <a:r>
              <a:rPr lang="it-IT" sz="1600" dirty="0" smtClean="0"/>
              <a:t>) - senza contare risorse liberate - ;</a:t>
            </a:r>
            <a:endParaRPr lang="it-IT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n. </a:t>
            </a:r>
            <a:r>
              <a:rPr lang="it-IT" sz="1600" b="1" dirty="0"/>
              <a:t>20 amministrazioni comunali</a:t>
            </a:r>
            <a:r>
              <a:rPr lang="it-IT" sz="1600" dirty="0"/>
              <a:t> hanno concluso gli interventi per il miglioramento delle strade rurali (</a:t>
            </a:r>
            <a:r>
              <a:rPr lang="it-IT" sz="1600" b="1" dirty="0"/>
              <a:t>Misura 4.3</a:t>
            </a:r>
            <a:r>
              <a:rPr lang="it-IT" sz="1600" dirty="0"/>
              <a:t>);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circa </a:t>
            </a:r>
            <a:r>
              <a:rPr lang="it-IT" sz="1600" b="1" dirty="0"/>
              <a:t>200 beneficiari </a:t>
            </a:r>
            <a:r>
              <a:rPr lang="it-IT" sz="1600" dirty="0"/>
              <a:t>hanno concluso gli interventi per investimenti non produttivi (muretti a secco - </a:t>
            </a:r>
            <a:r>
              <a:rPr lang="it-IT" sz="1600" b="1" dirty="0"/>
              <a:t>Misura 4.4</a:t>
            </a:r>
            <a:r>
              <a:rPr lang="it-IT" sz="1600" dirty="0"/>
              <a:t>);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n. </a:t>
            </a:r>
            <a:r>
              <a:rPr lang="it-IT" sz="1600" b="1" dirty="0"/>
              <a:t>14 beneficiari</a:t>
            </a:r>
            <a:r>
              <a:rPr lang="it-IT" sz="1600" dirty="0"/>
              <a:t> hanno chiuso gli investimenti in strutture agrituristiche (</a:t>
            </a:r>
            <a:r>
              <a:rPr lang="it-IT" sz="1600" b="1" dirty="0"/>
              <a:t>Misura 6.4</a:t>
            </a:r>
            <a:r>
              <a:rPr lang="it-IT" sz="1600" dirty="0"/>
              <a:t>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n. </a:t>
            </a:r>
            <a:r>
              <a:rPr lang="it-IT" sz="1600" b="1" dirty="0"/>
              <a:t>77 beneficiari </a:t>
            </a:r>
            <a:r>
              <a:rPr lang="it-IT" sz="1600" dirty="0"/>
              <a:t>hanno completato gli investimenti per incrementare la resilienza e pregio ambientale degli </a:t>
            </a:r>
            <a:r>
              <a:rPr lang="it-IT" sz="1600" dirty="0" err="1"/>
              <a:t>ecositemi</a:t>
            </a:r>
            <a:r>
              <a:rPr lang="it-IT" sz="1600" dirty="0"/>
              <a:t> forestali su circa 336 ettari di superficie (</a:t>
            </a:r>
            <a:r>
              <a:rPr lang="it-IT" sz="1600" b="1" dirty="0"/>
              <a:t>Misura 8.5</a:t>
            </a:r>
            <a:r>
              <a:rPr lang="it-IT" sz="1600" dirty="0"/>
              <a:t>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/>
              <a:t>n. </a:t>
            </a:r>
            <a:r>
              <a:rPr lang="it-IT" sz="1600" b="1" dirty="0"/>
              <a:t>11 beneficiari </a:t>
            </a:r>
            <a:r>
              <a:rPr lang="it-IT" sz="1600" dirty="0"/>
              <a:t>hanno concluso gli investimenti in tecnologie silvicole per trasformazione/commercializzazione di prodotti forestali (</a:t>
            </a:r>
            <a:r>
              <a:rPr lang="it-IT" sz="1600" b="1" dirty="0"/>
              <a:t>Misura 8.6</a:t>
            </a:r>
            <a:r>
              <a:rPr lang="it-IT" sz="1600" dirty="0" smtClean="0"/>
              <a:t>);</a:t>
            </a:r>
            <a:endParaRPr lang="it-IT" sz="1600" dirty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75680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6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Indicatori fisici di risultato (1)</a:t>
            </a:r>
            <a:endParaRPr lang="it-IT" altLang="it-IT" sz="36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87824" y="159023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PSR PUGLIA E’ FERMO?</a:t>
            </a:r>
            <a:endParaRPr lang="it-IT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60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107504" y="1409701"/>
            <a:ext cx="8784976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 smtClean="0"/>
              <a:t>n</a:t>
            </a:r>
            <a:r>
              <a:rPr lang="it-IT" sz="1400" dirty="0"/>
              <a:t>. </a:t>
            </a:r>
            <a:r>
              <a:rPr lang="it-IT" sz="1400" b="1" dirty="0"/>
              <a:t>33 progetti di cooperazione</a:t>
            </a:r>
            <a:r>
              <a:rPr lang="it-IT" sz="1400" dirty="0"/>
              <a:t> per lo sviluppo di nuovi prodotti/processi/tecnologie in ambito </a:t>
            </a:r>
            <a:r>
              <a:rPr lang="it-IT" sz="1400" dirty="0" err="1"/>
              <a:t>agrioclo</a:t>
            </a:r>
            <a:r>
              <a:rPr lang="it-IT" sz="1400" dirty="0"/>
              <a:t> si sono conclusi (</a:t>
            </a:r>
            <a:r>
              <a:rPr lang="it-IT" sz="1400" b="1" dirty="0"/>
              <a:t>Misura 16</a:t>
            </a:r>
            <a:r>
              <a:rPr lang="it-IT" sz="1400" dirty="0"/>
              <a:t>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dirty="0"/>
              <a:t>n. </a:t>
            </a:r>
            <a:r>
              <a:rPr lang="it-IT" sz="1400" b="1" dirty="0"/>
              <a:t>76 beneficiari</a:t>
            </a:r>
            <a:r>
              <a:rPr lang="it-IT" sz="1400" dirty="0"/>
              <a:t> hanno concluso gli investimenti nell'ambito della strategia di sviluppo locale LEADER, oltre alla conclusione di n. 3 progetti di cooperazione (</a:t>
            </a:r>
            <a:r>
              <a:rPr lang="it-IT" sz="1400" b="1" dirty="0"/>
              <a:t>Misura 19</a:t>
            </a:r>
            <a:r>
              <a:rPr lang="it-IT" sz="1400" dirty="0"/>
              <a:t>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 smtClean="0"/>
              <a:t>n</a:t>
            </a:r>
            <a:r>
              <a:rPr lang="it-IT" sz="1400" b="1" dirty="0"/>
              <a:t>. 146 beneficiari</a:t>
            </a:r>
            <a:r>
              <a:rPr lang="it-IT" sz="1400" dirty="0"/>
              <a:t> hanno ricevuto il sostegno per nuova adesione a regimi di qualità nazionali/UE (</a:t>
            </a:r>
            <a:r>
              <a:rPr lang="it-IT" sz="1400" b="1" dirty="0"/>
              <a:t>Misura 3</a:t>
            </a:r>
            <a:r>
              <a:rPr lang="it-IT" sz="1400" dirty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/>
              <a:t>n. 71 beneficiari </a:t>
            </a:r>
            <a:r>
              <a:rPr lang="it-IT" sz="1400" dirty="0"/>
              <a:t>hanno concluso gli investimenti a sostegno della forestazione/imboschimento (</a:t>
            </a:r>
            <a:r>
              <a:rPr lang="it-IT" sz="1400" b="1" dirty="0"/>
              <a:t>Misura 8.1</a:t>
            </a:r>
            <a:r>
              <a:rPr lang="it-IT" sz="1400" dirty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/>
              <a:t>n. 20 beneficiari </a:t>
            </a:r>
            <a:r>
              <a:rPr lang="it-IT" sz="1400" dirty="0"/>
              <a:t>hanno completato gli investimenti per la prevenzione dei danni arrecati da incendi e calamità naturali su terreni per oltre 700 ettari (</a:t>
            </a:r>
            <a:r>
              <a:rPr lang="it-IT" sz="1400" b="1" dirty="0"/>
              <a:t>Misura 8.3</a:t>
            </a:r>
            <a:r>
              <a:rPr lang="it-IT" sz="1400" dirty="0"/>
              <a:t>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/>
              <a:t>n. 635 beneficiari</a:t>
            </a:r>
            <a:r>
              <a:rPr lang="it-IT" sz="1400" dirty="0"/>
              <a:t> hanno ricevuto il sostegno per il mantenimento di impegni agro-climatico-ambientali su una superficie di oltre 5.500 ettari (</a:t>
            </a:r>
            <a:r>
              <a:rPr lang="it-IT" sz="1400" b="1" dirty="0"/>
              <a:t>Misura 10</a:t>
            </a:r>
            <a:r>
              <a:rPr lang="it-IT" sz="1400" dirty="0"/>
              <a:t>);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400" b="1" dirty="0"/>
              <a:t>n. 1.080 beneficiari </a:t>
            </a:r>
            <a:r>
              <a:rPr lang="it-IT" sz="1400" dirty="0"/>
              <a:t>hanno ricevuto il sostengo per adottare pratiche e metodi di agricoltura biologica (</a:t>
            </a:r>
            <a:r>
              <a:rPr lang="it-IT" sz="1400" b="1" dirty="0"/>
              <a:t>Misura 11</a:t>
            </a:r>
            <a:r>
              <a:rPr lang="it-IT" sz="1400" dirty="0"/>
              <a:t>).</a:t>
            </a:r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75680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6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Indicatori fisici di risultato (2)</a:t>
            </a:r>
            <a:endParaRPr lang="it-IT" altLang="it-IT" sz="36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987824" y="116632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PSR PUGLIA E’ FERMO?</a:t>
            </a:r>
            <a:endParaRPr lang="it-IT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6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467544" y="1412776"/>
            <a:ext cx="7920880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15 gennaio 2016 – priorità del partenariato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4 marzo 2016 – i criteri di selezione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26 maggio 2016 – modifiche PSR e avvisi 4.1. e pacchetto giovani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18 luglio 2016</a:t>
            </a:r>
            <a:r>
              <a:rPr lang="it-IT" sz="1600" dirty="0"/>
              <a:t> – </a:t>
            </a:r>
            <a:r>
              <a:rPr lang="it-IT" sz="1600" dirty="0" smtClean="0"/>
              <a:t>approccio </a:t>
            </a:r>
            <a:r>
              <a:rPr lang="it-IT" sz="1600" dirty="0"/>
              <a:t>CLLD</a:t>
            </a:r>
            <a:endParaRPr lang="it-IT" sz="1600" dirty="0" smtClean="0"/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9 settembre 2016 </a:t>
            </a:r>
            <a:r>
              <a:rPr lang="it-IT" sz="1600" dirty="0"/>
              <a:t>– </a:t>
            </a:r>
            <a:r>
              <a:rPr lang="it-IT" sz="1600" dirty="0" smtClean="0"/>
              <a:t>approccio CLLD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5 dicembre 2016 – esiti </a:t>
            </a:r>
            <a:r>
              <a:rPr lang="it-IT" sz="1600" dirty="0" err="1" smtClean="0"/>
              <a:t>mis</a:t>
            </a:r>
            <a:r>
              <a:rPr lang="it-IT" sz="1600" dirty="0" smtClean="0"/>
              <a:t>. 10 e 11 e proposte di rimodulazione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19 dicembre 2016 - </a:t>
            </a:r>
            <a:r>
              <a:rPr lang="it-IT" sz="1600" dirty="0"/>
              <a:t>esiti </a:t>
            </a:r>
            <a:r>
              <a:rPr lang="it-IT" sz="1600" dirty="0" err="1"/>
              <a:t>mis</a:t>
            </a:r>
            <a:r>
              <a:rPr lang="it-IT" sz="1600" dirty="0"/>
              <a:t>. 10 e 11 e proposte di </a:t>
            </a:r>
            <a:r>
              <a:rPr lang="it-IT" sz="1600" dirty="0" smtClean="0"/>
              <a:t>rimodulazione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13 gennaio 2017 - </a:t>
            </a:r>
            <a:r>
              <a:rPr lang="it-IT" sz="1600" dirty="0"/>
              <a:t>approccio </a:t>
            </a:r>
            <a:r>
              <a:rPr lang="it-IT" sz="1600" dirty="0" smtClean="0"/>
              <a:t>CLLD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13 febbraio 2017 – misure forestali e </a:t>
            </a:r>
            <a:r>
              <a:rPr lang="it-IT" sz="1600" dirty="0" err="1" smtClean="0"/>
              <a:t>mis</a:t>
            </a:r>
            <a:r>
              <a:rPr lang="it-IT" sz="1600" dirty="0" smtClean="0"/>
              <a:t>. 3.2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21 aprile 2017 – modifiche al PSR e </a:t>
            </a:r>
            <a:r>
              <a:rPr lang="it-IT" sz="1600" dirty="0" err="1" smtClean="0"/>
              <a:t>mis</a:t>
            </a:r>
            <a:r>
              <a:rPr lang="it-IT" sz="1600" dirty="0" smtClean="0"/>
              <a:t>. 16.3.2.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</a:pPr>
            <a:r>
              <a:rPr lang="it-IT" sz="1600" dirty="0" smtClean="0"/>
              <a:t>29 maggio 2017 – Misura 4.2</a:t>
            </a:r>
            <a:endParaRPr lang="it-IT" sz="1600" dirty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75680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6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Incontri con il partenariato</a:t>
            </a:r>
            <a:endParaRPr lang="it-IT" altLang="it-IT" sz="36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62040" y="11022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GESTIONE CONDIVISA O NO?</a:t>
            </a:r>
            <a:endParaRPr lang="it-IT" sz="20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1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0" y="1482923"/>
            <a:ext cx="9144000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Processo molto lungo che prevede un’unica modifica l’anno</a:t>
            </a:r>
          </a:p>
          <a:p>
            <a:pPr marL="625475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Discussione con partenariato da maggio 2016</a:t>
            </a:r>
          </a:p>
          <a:p>
            <a:pPr marL="625475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inviate </a:t>
            </a:r>
            <a:r>
              <a:rPr lang="it-IT" dirty="0"/>
              <a:t>sin dal mese di ottobre </a:t>
            </a:r>
            <a:r>
              <a:rPr lang="it-IT" dirty="0" smtClean="0"/>
              <a:t>ai servizi della Commissione</a:t>
            </a:r>
          </a:p>
          <a:p>
            <a:pPr marL="625475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avviate con consultazione scritta del Comitato di sorveglianza del 25 novembre 2016 </a:t>
            </a:r>
          </a:p>
          <a:p>
            <a:pPr marL="625475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Approvate formalmente con decisione comunitaria 499 del 25 gennaio 2017</a:t>
            </a:r>
          </a:p>
          <a:p>
            <a:pPr marL="625475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Inserite </a:t>
            </a:r>
            <a:r>
              <a:rPr lang="it-IT" b="1" dirty="0" smtClean="0"/>
              <a:t>31 differenti modifiche</a:t>
            </a:r>
            <a:r>
              <a:rPr lang="it-IT" dirty="0" smtClean="0"/>
              <a:t> del PSR Puglia riguardanti le principali misure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smtClean="0"/>
              <a:t>Ulteriore modifica «jolly» per inserimento dell’</a:t>
            </a:r>
            <a:r>
              <a:rPr lang="it-IT" b="1" dirty="0" smtClean="0"/>
              <a:t>Ingegneria finanziaria</a:t>
            </a:r>
            <a:r>
              <a:rPr lang="it-IT" dirty="0" smtClean="0"/>
              <a:t> del 7 marzo 2017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cap="all" dirty="0" smtClean="0"/>
              <a:t>I</a:t>
            </a:r>
            <a:r>
              <a:rPr lang="it-IT" dirty="0"/>
              <a:t>l</a:t>
            </a:r>
            <a:r>
              <a:rPr lang="it-IT" dirty="0" smtClean="0"/>
              <a:t> Comitato di sorveglianza è stato </a:t>
            </a:r>
            <a:r>
              <a:rPr lang="it-IT" b="1" dirty="0" smtClean="0"/>
              <a:t>attivato 7 volte </a:t>
            </a:r>
            <a:r>
              <a:rPr lang="it-IT" dirty="0" smtClean="0"/>
              <a:t>(una volta in seduta plenaria e 6 volte con procedura scritta) per poter intervenire sul PSR modificando i criteri </a:t>
            </a:r>
            <a:endParaRPr lang="it-IT" cap="all" dirty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75680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6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Modifiche PSR</a:t>
            </a:r>
            <a:endParaRPr lang="it-IT" altLang="it-IT" sz="36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339752" y="96173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«TAGLIANDO» AL PSR PUGLIA</a:t>
            </a:r>
            <a:endParaRPr lang="it-IT" sz="20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8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355998" y="1482923"/>
            <a:ext cx="8320458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Impegnati </a:t>
            </a:r>
            <a:r>
              <a:rPr lang="it-IT" sz="2000" b="1" dirty="0" smtClean="0"/>
              <a:t>243 milioni di Euro</a:t>
            </a:r>
            <a:r>
              <a:rPr lang="it-IT" sz="2000" dirty="0" smtClean="0"/>
              <a:t> al 31 dicembre 2016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Gli impegni sicuramente cresceranno sensibilmente entro breve per i seguenti motivi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Sblocco delle misure 10 e 11 a livello AGEA (oltre 400 Mio Euro su 5 anni)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Chiusura della procedura GAL (145 Mio Euro)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Chiusura al 29 luglio del Primo Avviso 4.1 a) (60 Mio Euro)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Avvio definitivo e Chiusura </a:t>
            </a:r>
            <a:r>
              <a:rPr lang="it-IT" sz="2000" dirty="0"/>
              <a:t>Primo Avviso </a:t>
            </a:r>
            <a:r>
              <a:rPr lang="it-IT" sz="2000" dirty="0" smtClean="0"/>
              <a:t>Pacchetto Giovani (40 Mio Euro)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/>
              <a:t>Avvio definitivo e Chiusura </a:t>
            </a:r>
            <a:r>
              <a:rPr lang="it-IT" sz="2000" dirty="0" smtClean="0"/>
              <a:t>6.4 (20 Mio Euro)</a:t>
            </a:r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987835" y="707405"/>
            <a:ext cx="7056784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Risorse Impegnate verso i beneficiari</a:t>
            </a:r>
            <a:endParaRPr lang="it-IT" altLang="it-IT" sz="36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21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355998" y="1482923"/>
            <a:ext cx="8320458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Primo Avviso pubblico 5 aprile 2016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Approvazione graduatoria 28 novembre 2016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Istruttoria (e impegno) </a:t>
            </a:r>
            <a:r>
              <a:rPr lang="it-IT" sz="2000" b="1" dirty="0" smtClean="0"/>
              <a:t>vincolato a verifiche standard AGEA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Economie stimate 133 Milioni di Euro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Scorrimento 10.1.3 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Nessun scorrimento su 10.1.2. ma DAG diretta a controllare con ulteriori analisi le 102 istanze ammesse in istruttoria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Secondo avviso aprile 2017 pubblico con avvio anche 10.1.4, 10.1.5 e 10.1.6 e criteri cambiati per 10.1.2</a:t>
            </a:r>
          </a:p>
          <a:p>
            <a:pPr marL="1028700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domanda di conferma vs nuova domanda….problemi risolti</a:t>
            </a:r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669852" y="675678"/>
            <a:ext cx="763284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1) Misura </a:t>
            </a:r>
            <a:r>
              <a:rPr lang="it-IT" sz="3200" b="1" dirty="0">
                <a:solidFill>
                  <a:srgbClr val="739A28"/>
                </a:solidFill>
                <a:latin typeface="Calibri Light" panose="020F0302020204030204" pitchFamily="34" charset="0"/>
              </a:rPr>
              <a:t>10 </a:t>
            </a:r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Agricoltura Integrata</a:t>
            </a:r>
            <a:endParaRPr lang="it-IT" sz="32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49" y="866757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355998" y="1482923"/>
            <a:ext cx="8320458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Primo Avviso pubblico 1 aprile 2016</a:t>
            </a: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Misura 11.1 pervenute 4.420 domande per un ammontare di circa 111 Mio Euro superiore a disponibilità</a:t>
            </a: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Approvazione graduatoria 4 novembre 2016</a:t>
            </a:r>
          </a:p>
          <a:p>
            <a:pPr marL="1028700"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Istruttoria (e impegno) vincolato a verifiche standard AGEA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Si attende verifica istruttoria e finalizzazione modifiche PSR per poter spostare circa 40 Mio Euro e sostenere ulteriori istanze della 11.1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it-IT" sz="2000" dirty="0" smtClean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611560" y="685493"/>
            <a:ext cx="8260556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>
              <a:spcAft>
                <a:spcPts val="600"/>
              </a:spcAft>
            </a:pPr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2) Misura 11 Agricoltura Biologica </a:t>
            </a:r>
            <a:endParaRPr lang="it-IT" sz="32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82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116632"/>
            <a:ext cx="8153400" cy="990600"/>
          </a:xfrm>
        </p:spPr>
        <p:txBody>
          <a:bodyPr/>
          <a:lstStyle/>
          <a:p>
            <a:r>
              <a:rPr lang="it-IT" sz="3600" b="1" dirty="0" smtClean="0">
                <a:solidFill>
                  <a:srgbClr val="739A2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.... </a:t>
            </a:r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restiamo tra le regioni che danno maggiore attenzione al </a:t>
            </a:r>
            <a:r>
              <a:rPr lang="it-IT" sz="3200" b="1" dirty="0" err="1" smtClean="0">
                <a:solidFill>
                  <a:srgbClr val="739A2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Bio</a:t>
            </a:r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…..</a:t>
            </a:r>
            <a:endParaRPr lang="it-IT" sz="3200" b="1" dirty="0">
              <a:solidFill>
                <a:srgbClr val="739A28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374605"/>
            <a:ext cx="1144821" cy="1144821"/>
          </a:xfrm>
          <a:prstGeom prst="rect">
            <a:avLst/>
          </a:prstGeom>
        </p:spPr>
      </p:pic>
      <p:pic>
        <p:nvPicPr>
          <p:cNvPr id="7" name="Segnaposto contenut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916832"/>
            <a:ext cx="10486427" cy="346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Numeri e trend </a:t>
            </a:r>
            <a:b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delle imprese agroalimentari</a:t>
            </a: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67476" y="1772236"/>
            <a:ext cx="864399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itchFamily="34" charset="0"/>
              </a:rPr>
              <a:t>740.000 imprese agroalimentari in Italia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it-IT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itchFamily="34" charset="0"/>
              </a:rPr>
              <a:t>330.000 imprese al SUD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it-IT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 smtClean="0">
                <a:latin typeface="Arial" pitchFamily="34" charset="0"/>
              </a:rPr>
              <a:t>80.000 imprese in Puglia</a:t>
            </a:r>
          </a:p>
          <a:p>
            <a:endParaRPr lang="it-IT" sz="2800" dirty="0" smtClean="0">
              <a:latin typeface="Arial" pitchFamily="34" charset="0"/>
            </a:endParaRPr>
          </a:p>
          <a:p>
            <a:r>
              <a:rPr lang="it-IT" sz="2800" b="1" dirty="0" smtClean="0">
                <a:latin typeface="Arial" pitchFamily="34" charset="0"/>
              </a:rPr>
              <a:t>L’agroalimentare pugliese il settore più in crescita</a:t>
            </a:r>
            <a:endParaRPr lang="it-IT" sz="2800" dirty="0" smtClean="0">
              <a:latin typeface="Arial" pitchFamily="34" charset="0"/>
            </a:endParaRPr>
          </a:p>
          <a:p>
            <a:r>
              <a:rPr lang="it-IT" sz="2800" dirty="0" smtClean="0">
                <a:latin typeface="Arial" pitchFamily="34" charset="0"/>
              </a:rPr>
              <a:t>Iscrizioni in aumento solo nel settore agricoltura, in controtendenza a tutti gli altri settori.</a:t>
            </a:r>
          </a:p>
          <a:p>
            <a:endParaRPr lang="it-IT" b="1" dirty="0" smtClean="0">
              <a:latin typeface="Arial" pitchFamily="34" charset="0"/>
            </a:endParaRPr>
          </a:p>
          <a:p>
            <a:endParaRPr lang="it-IT" b="1" dirty="0" smtClean="0">
              <a:latin typeface="Arial" pitchFamily="34" charset="0"/>
            </a:endParaRPr>
          </a:p>
          <a:p>
            <a:endParaRPr kumimoji="0" lang="it-IT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endParaRPr kumimoji="0" lang="it-IT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355998" y="1772816"/>
            <a:ext cx="8640960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Priorità del partenariato e tra le prime misure a partire.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/>
              <a:t>Vincoli</a:t>
            </a:r>
            <a:r>
              <a:rPr lang="it-IT" sz="1600" dirty="0" smtClean="0"/>
              <a:t>: misura preparatoria aperta per 4 mesi e chiusura di tutto entro il 29 ottobre 2016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/>
              <a:t>Ricorsi al TAR </a:t>
            </a:r>
            <a:r>
              <a:rPr lang="it-IT" sz="1600" dirty="0" smtClean="0"/>
              <a:t>dei comuni di Modugno e Monopoli in opposizione a interpretazione territori ammissibili data da servizi commissione europea il 16 marzo 2016 in occasione del primo comitato di sorveglianza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Lavori Comitato di valutazione delle istanze presentate bloccato da sentenza TAR  qualche giorno prima della scadenza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/>
              <a:t>Modifica del PSR </a:t>
            </a:r>
            <a:r>
              <a:rPr lang="it-IT" sz="1600" dirty="0" smtClean="0"/>
              <a:t>condivisa con Commissione a seguito orientamento TAR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Annullamento bando precedente e emanazione </a:t>
            </a:r>
            <a:r>
              <a:rPr lang="it-IT" sz="1600" b="1" dirty="0" smtClean="0"/>
              <a:t>Nuovo Bando 16 gennaio 2017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Recepimento di 23 istanze il </a:t>
            </a:r>
            <a:r>
              <a:rPr lang="it-IT" sz="1600" b="1" dirty="0" smtClean="0"/>
              <a:t>4 aprile 2017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In </a:t>
            </a:r>
            <a:r>
              <a:rPr lang="it-IT" sz="1600" b="1" dirty="0" smtClean="0"/>
              <a:t>due mesi </a:t>
            </a:r>
            <a:r>
              <a:rPr lang="it-IT" sz="1600" dirty="0" smtClean="0"/>
              <a:t>il Comitato di valutazione ha terminati i suoi lavori e in questi giorni gli esiti sono comunicati ai candidati</a:t>
            </a:r>
            <a:endParaRPr lang="it-IT" sz="1400" dirty="0" smtClean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41719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3) La questione GAL</a:t>
            </a:r>
            <a:endParaRPr lang="it-IT" altLang="it-IT" sz="32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40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178423" y="1484784"/>
            <a:ext cx="8964488" cy="3606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1" dirty="0" smtClean="0"/>
              <a:t>Perché ricorrere all’E.I.P.</a:t>
            </a:r>
            <a:r>
              <a:rPr lang="it-IT" sz="1600" dirty="0" smtClean="0"/>
              <a:t> (progetto da redigere non su cartaceo ma su applicazione informatica messa a punto dalla struttura)</a:t>
            </a:r>
          </a:p>
          <a:p>
            <a:pPr marL="541338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Rende più obiettivo il procedimento «imbrigliando» i progettisti entro i limiti loro permessi e omogeneizzando l’interpretazione dei funzionari istruttori.</a:t>
            </a:r>
          </a:p>
          <a:p>
            <a:pPr marL="541338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Toglie «potere» alla struttura istruttrice e riduce il tasso di errore ancorando i progetti ai fascicoli aziendali e facilitando il controllo oltre che l’applicazione dei criteri di selezione</a:t>
            </a:r>
          </a:p>
          <a:p>
            <a:pPr marL="541338"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Permette di avere immediatamente la graduatoria e velocizza le, già semplificate, operazioni di istruttoria permettendo di istruire solo le domande in graduatoria utile </a:t>
            </a:r>
          </a:p>
          <a:p>
            <a:pPr marL="541338"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nel PSR si prevede l’adozione di sistemi informativi per attenuare i rischi inerenti le misure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Percorso più lungo di quanto previsto ma finalmente completato (garantendo comunque i beneficiari che intendevano investire o superavano i 40 anni)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smtClean="0"/>
              <a:t>Intanto, le altre regioni partite contemporaneamente ma con progetto «cartaceo» annaspano e non hanno ancora emanato graduatorie riguardo al primo insediamento</a:t>
            </a:r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467544" y="692696"/>
            <a:ext cx="79928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4) La questione E.I.P. e il pacchetto giovani</a:t>
            </a:r>
            <a:endParaRPr lang="it-IT" altLang="it-IT" sz="32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84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Immagine 5" descr="4-3PUGLIA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98" y="920354"/>
            <a:ext cx="8260556" cy="465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itolo 1"/>
          <p:cNvSpPr txBox="1">
            <a:spLocks/>
          </p:cNvSpPr>
          <p:nvPr/>
        </p:nvSpPr>
        <p:spPr bwMode="auto">
          <a:xfrm>
            <a:off x="251520" y="1412776"/>
            <a:ext cx="8603722" cy="35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Si seguono le tappe del cronogramma condiviso con il partenariato e disponibile a </a:t>
            </a:r>
            <a:r>
              <a:rPr lang="it-IT" sz="2000" dirty="0"/>
              <a:t>tutti all’indirizzo </a:t>
            </a:r>
            <a:r>
              <a:rPr lang="it-IT" sz="2000" dirty="0">
                <a:hlinkClick r:id="rId4"/>
              </a:rPr>
              <a:t>http://</a:t>
            </a:r>
            <a:r>
              <a:rPr lang="it-IT" sz="2000" dirty="0" smtClean="0">
                <a:hlinkClick r:id="rId4"/>
              </a:rPr>
              <a:t>psr.regione.puglia.it/cronoprogramma</a:t>
            </a:r>
            <a:endParaRPr lang="it-IT" sz="2000" dirty="0" smtClean="0"/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In uscita le misure già discusse con il partenariato (</a:t>
            </a:r>
            <a:r>
              <a:rPr lang="it-IT" sz="2000" dirty="0" err="1" smtClean="0"/>
              <a:t>mis</a:t>
            </a:r>
            <a:r>
              <a:rPr lang="it-IT" sz="2000" dirty="0" smtClean="0"/>
              <a:t>. 4.2. e forestali)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In discussione con il partenariato ed in prossima uscita le misure della formazione (</a:t>
            </a:r>
            <a:r>
              <a:rPr lang="it-IT" sz="2000" dirty="0" err="1" smtClean="0"/>
              <a:t>mis</a:t>
            </a:r>
            <a:r>
              <a:rPr lang="it-IT" sz="2000" dirty="0" smtClean="0"/>
              <a:t>. 1) e quelle legate alle OP (</a:t>
            </a:r>
            <a:r>
              <a:rPr lang="it-IT" sz="2000" dirty="0" err="1" smtClean="0"/>
              <a:t>Mis</a:t>
            </a:r>
            <a:r>
              <a:rPr lang="it-IT" sz="2000" dirty="0" smtClean="0"/>
              <a:t>. 9) </a:t>
            </a:r>
          </a:p>
          <a:p>
            <a:pPr marL="285750" lvl="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it-IT" sz="2000" dirty="0" smtClean="0"/>
              <a:t>Si continua ad attendere la liberalizzazione della messa a dimora di ulivo per far partire la 5.2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sz="1400" dirty="0"/>
          </a:p>
        </p:txBody>
      </p:sp>
      <p:sp>
        <p:nvSpPr>
          <p:cNvPr id="10244" name="Titolo 1"/>
          <p:cNvSpPr txBox="1">
            <a:spLocks/>
          </p:cNvSpPr>
          <p:nvPr/>
        </p:nvSpPr>
        <p:spPr bwMode="auto">
          <a:xfrm>
            <a:off x="1145382" y="663053"/>
            <a:ext cx="6681788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85000"/>
              </a:lnSpc>
            </a:pPr>
            <a:r>
              <a:rPr lang="it-IT" alt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 prossimi passi</a:t>
            </a:r>
            <a:endParaRPr lang="it-IT" altLang="it-IT" sz="32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96173"/>
            <a:ext cx="90364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COSE FATTE, COSE DA FARE, COSE DA MIGLIORARE…</a:t>
            </a:r>
            <a:endParaRPr lang="it-IT" sz="2400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3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>
            <a:spLocks noGrp="1"/>
          </p:cNvSpPr>
          <p:nvPr>
            <p:ph type="body" idx="1"/>
          </p:nvPr>
        </p:nvSpPr>
        <p:spPr>
          <a:xfrm>
            <a:off x="1403648" y="2743200"/>
            <a:ext cx="7523113" cy="1673225"/>
          </a:xfrm>
        </p:spPr>
        <p:txBody>
          <a:bodyPr/>
          <a:lstStyle/>
          <a:p>
            <a:r>
              <a:rPr lang="it-IT" b="1" dirty="0" smtClean="0"/>
              <a:t>ALTRE QUESTIONI APERTE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b="1" dirty="0" smtClean="0"/>
              <a:t>Apporto Legislativo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b="1" dirty="0" smtClean="0"/>
              <a:t>Il Dossier </a:t>
            </a:r>
            <a:r>
              <a:rPr lang="it-IT" b="1" dirty="0" err="1" smtClean="0"/>
              <a:t>Xylella</a:t>
            </a:r>
            <a:endParaRPr lang="it-IT" b="1" dirty="0" smtClean="0"/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b="1" dirty="0" smtClean="0"/>
              <a:t>Il rapporto con le competenze delle province</a:t>
            </a:r>
            <a:endParaRPr lang="it-IT" b="1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0528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Apporto Legislativo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t-IT" dirty="0" smtClean="0"/>
              <a:t>Nei due anni sono stati approntati DDL da lungo attesi in tema di </a:t>
            </a:r>
          </a:p>
          <a:p>
            <a:pPr lvl="1"/>
            <a:r>
              <a:rPr lang="it-IT" dirty="0" smtClean="0"/>
              <a:t>Riordino dei Consorzi di Bonifica Commissariati</a:t>
            </a:r>
          </a:p>
          <a:p>
            <a:pPr lvl="1"/>
            <a:r>
              <a:rPr lang="it-IT" dirty="0" err="1" smtClean="0"/>
              <a:t>Xylella</a:t>
            </a:r>
            <a:endParaRPr lang="it-IT" dirty="0" smtClean="0"/>
          </a:p>
          <a:p>
            <a:pPr lvl="1"/>
            <a:r>
              <a:rPr lang="it-IT" dirty="0" smtClean="0"/>
              <a:t>Caccia</a:t>
            </a:r>
          </a:p>
          <a:p>
            <a:pPr lvl="1"/>
            <a:r>
              <a:rPr lang="it-IT" dirty="0" smtClean="0"/>
              <a:t>Pesca </a:t>
            </a:r>
          </a:p>
          <a:p>
            <a:pPr lvl="1"/>
            <a:r>
              <a:rPr lang="it-IT" dirty="0" smtClean="0"/>
              <a:t>Difesa attiva delle produzioni agricole (</a:t>
            </a:r>
            <a:r>
              <a:rPr lang="it-IT" dirty="0" err="1" smtClean="0"/>
              <a:t>Codifesa</a:t>
            </a:r>
            <a:r>
              <a:rPr lang="it-IT" dirty="0" smtClean="0"/>
              <a:t>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62297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Le azioni di contrasto alla </a:t>
            </a:r>
            <a:r>
              <a:rPr lang="it-IT" b="1" dirty="0" err="1" smtClean="0"/>
              <a:t>Xylella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34204"/>
            <a:ext cx="7488832" cy="5294839"/>
          </a:xfrm>
        </p:spPr>
      </p:pic>
    </p:spTree>
    <p:extLst>
      <p:ext uri="{BB962C8B-B14F-4D97-AF65-F5344CB8AC3E}">
        <p14:creationId xmlns:p14="http://schemas.microsoft.com/office/powerpoint/2010/main" val="766638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smtClean="0"/>
              <a:t>Il Dossier </a:t>
            </a:r>
            <a:r>
              <a:rPr lang="it-IT" b="1" dirty="0" err="1" smtClean="0"/>
              <a:t>Xylella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4495800"/>
          </a:xfrm>
        </p:spPr>
        <p:txBody>
          <a:bodyPr/>
          <a:lstStyle/>
          <a:p>
            <a:r>
              <a:rPr lang="it-IT" dirty="0" smtClean="0"/>
              <a:t>Arrestata la messa in mora avviata agli esiti della stagione commissariale</a:t>
            </a:r>
          </a:p>
          <a:p>
            <a:pPr lvl="1"/>
            <a:r>
              <a:rPr lang="it-IT" dirty="0" smtClean="0"/>
              <a:t>Monitorati oltre 160 mila ettari di territorio</a:t>
            </a:r>
          </a:p>
          <a:p>
            <a:pPr lvl="1"/>
            <a:r>
              <a:rPr lang="it-IT" dirty="0" smtClean="0"/>
              <a:t>Abbattimenti mirati per rallentare l’avanzamento del batterio </a:t>
            </a:r>
          </a:p>
          <a:p>
            <a:r>
              <a:rPr lang="it-IT" dirty="0" smtClean="0"/>
              <a:t>DGR per indennizzo a seguito di ordinanze fitosanitarie</a:t>
            </a:r>
          </a:p>
          <a:p>
            <a:r>
              <a:rPr lang="it-IT" dirty="0" smtClean="0"/>
              <a:t>Misure per il Salento</a:t>
            </a:r>
          </a:p>
          <a:p>
            <a:pPr lvl="1"/>
            <a:r>
              <a:rPr lang="it-IT" dirty="0" smtClean="0"/>
              <a:t>fondi per la calamità alle zone «infette»</a:t>
            </a:r>
          </a:p>
          <a:p>
            <a:pPr lvl="1"/>
            <a:r>
              <a:rPr lang="it-IT" dirty="0" smtClean="0"/>
              <a:t>Misure PSR per le zone «infette»</a:t>
            </a:r>
          </a:p>
          <a:p>
            <a:pPr lvl="1"/>
            <a:r>
              <a:rPr lang="it-IT" dirty="0" smtClean="0"/>
              <a:t>Dialogo con DG Sante per reimpianto e vivai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7869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Il rapporto con </a:t>
            </a:r>
            <a:r>
              <a:rPr lang="it-IT" b="1" dirty="0" smtClean="0"/>
              <a:t>le province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612648" y="1772816"/>
            <a:ext cx="8153400" cy="4495800"/>
          </a:xfrm>
        </p:spPr>
        <p:txBody>
          <a:bodyPr/>
          <a:lstStyle/>
          <a:p>
            <a:r>
              <a:rPr lang="it-IT" dirty="0" smtClean="0"/>
              <a:t>Le amministrazioni provinciali con forti difficoltà nel portare avanti le proprie competenze in materia agricola</a:t>
            </a:r>
          </a:p>
          <a:p>
            <a:r>
              <a:rPr lang="it-IT" dirty="0" smtClean="0"/>
              <a:t>Progressivo spostamento su Regione (es., caccia, agriturismo, …)</a:t>
            </a:r>
          </a:p>
          <a:p>
            <a:r>
              <a:rPr lang="it-IT" dirty="0" smtClean="0"/>
              <a:t>Stress su struttura che convive con riduzione continua, causa pensionamenti, di funzionari e soprattutto dirigenti (6 su 15 nei prossimi mesi)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3725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67476" y="1761783"/>
            <a:ext cx="864399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>
                <a:latin typeface="Arial" pitchFamily="34" charset="0"/>
              </a:rPr>
              <a:t>Aumentano le imprese agricole ed agroalimentari in Puglia: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</a:rPr>
              <a:t>+ 0,6% nel 2016, in controtendenza rispetto al trend nazionale (-0,6%)</a:t>
            </a:r>
          </a:p>
          <a:p>
            <a:r>
              <a:rPr lang="it-IT" sz="2400" dirty="0" smtClean="0">
                <a:latin typeface="Arial" pitchFamily="34" charset="0"/>
              </a:rPr>
              <a:t>+ 0,7% nel 2016, in linea rispetto al trend nazionale (+1,2%)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000" dirty="0" smtClean="0">
                <a:latin typeface="Arial" pitchFamily="34" charset="0"/>
              </a:rPr>
              <a:t>Foggia</a:t>
            </a:r>
            <a:r>
              <a:rPr lang="it-IT" sz="2000" dirty="0" smtClean="0">
                <a:latin typeface="Arial" pitchFamily="34" charset="0"/>
              </a:rPr>
              <a:t>, Barletta, Andria e Cerignola fra i dieci comuni italiani con maggior numero (in termini assoluti) di imprese agricole: 9500 imprese, oltre il doppio delle imprese di Roma.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sz="2000" dirty="0" smtClean="0">
              <a:latin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</a:rPr>
              <a:t>Aumentano </a:t>
            </a:r>
            <a:r>
              <a:rPr lang="it-IT" sz="2400" b="1" dirty="0" smtClean="0">
                <a:latin typeface="Arial" pitchFamily="34" charset="0"/>
              </a:rPr>
              <a:t>le imprese agricole giovanili</a:t>
            </a:r>
          </a:p>
          <a:p>
            <a:r>
              <a:rPr lang="it-IT" sz="2400" dirty="0" smtClean="0">
                <a:latin typeface="Arial" pitchFamily="34" charset="0"/>
              </a:rPr>
              <a:t>Oltre il 10% di imprese giovanili nell’agricoltura pugliese.</a:t>
            </a:r>
          </a:p>
          <a:p>
            <a:endParaRPr lang="it-IT" dirty="0" smtClean="0">
              <a:latin typeface="Arial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Andamento del numero di imprese</a:t>
            </a:r>
            <a:endParaRPr lang="it-IT" altLang="it-IT" sz="4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67476" y="1700808"/>
            <a:ext cx="864399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b="1" dirty="0" smtClean="0">
                <a:latin typeface="Arial" pitchFamily="34" charset="0"/>
              </a:rPr>
              <a:t>Agricoltura pugliese più dinamica di altri settori: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it-IT" sz="2400" dirty="0" smtClean="0">
                <a:latin typeface="Arial" pitchFamily="34" charset="0"/>
              </a:rPr>
              <a:t>5% dei prestiti nazionali in agricoltura è destinato alla Puglia (3% in atri settori)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</a:rPr>
              <a:t>L’agroalimentare </a:t>
            </a:r>
            <a:r>
              <a:rPr lang="it-IT" sz="2400" b="1" dirty="0" smtClean="0">
                <a:latin typeface="Arial" pitchFamily="34" charset="0"/>
              </a:rPr>
              <a:t>pugliese il settore più stabile</a:t>
            </a:r>
            <a:r>
              <a:rPr lang="it-IT" sz="2400" dirty="0" smtClean="0">
                <a:latin typeface="Arial" pitchFamily="34" charset="0"/>
              </a:rPr>
              <a:t> </a:t>
            </a:r>
          </a:p>
          <a:p>
            <a:r>
              <a:rPr lang="it-IT" sz="2400" dirty="0" smtClean="0">
                <a:latin typeface="Arial" pitchFamily="34" charset="0"/>
              </a:rPr>
              <a:t>Tasso di sopravvivenza aziendale 88%, contro il 65% del settore turistico ed il 64% del settore delle costruzioni</a:t>
            </a:r>
          </a:p>
          <a:p>
            <a:pPr lvl="0"/>
            <a:endParaRPr lang="it-IT" sz="2400" dirty="0" smtClean="0">
              <a:latin typeface="Arial" pitchFamily="34" charset="0"/>
            </a:endParaRPr>
          </a:p>
          <a:p>
            <a:r>
              <a:rPr lang="it-IT" sz="2400" b="1" dirty="0" smtClean="0">
                <a:latin typeface="Arial" pitchFamily="34" charset="0"/>
              </a:rPr>
              <a:t>L’agroalimentare pugliese il settore con minor tasso di fallimenti</a:t>
            </a:r>
          </a:p>
          <a:p>
            <a:r>
              <a:rPr lang="it-IT" sz="2400" dirty="0" smtClean="0">
                <a:latin typeface="Arial" pitchFamily="34" charset="0"/>
              </a:rPr>
              <a:t>Meno del 2% di fallimenti di imprese agricole, contro il 38% nel settore commercio e il 18% nel settore costruzioni</a:t>
            </a:r>
          </a:p>
          <a:p>
            <a:endParaRPr lang="it-IT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it-IT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L’agricoltura ed il settore creditizio</a:t>
            </a:r>
            <a:endParaRPr lang="it-IT" altLang="it-IT" sz="4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Il valore aggiunto dell’agricoltura</a:t>
            </a: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367476" y="1700808"/>
            <a:ext cx="8643998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>
                <a:latin typeface="Arial" pitchFamily="34" charset="0"/>
              </a:rPr>
              <a:t>Il valore dell’agroalimentare pugliese è confermato</a:t>
            </a:r>
          </a:p>
          <a:p>
            <a:r>
              <a:rPr lang="it-IT" sz="2400" dirty="0" smtClean="0">
                <a:latin typeface="Arial" pitchFamily="34" charset="0"/>
              </a:rPr>
              <a:t>L’agricoltura incide per valore aggiunto oltre il 4%, </a:t>
            </a:r>
            <a:r>
              <a:rPr lang="it-IT" sz="2400" dirty="0" smtClean="0">
                <a:latin typeface="Arial" pitchFamily="34" charset="0"/>
                <a:ea typeface="Times New Roman" pitchFamily="18" charset="0"/>
              </a:rPr>
              <a:t>rispetto al 2% rilevato a livello nazionale</a:t>
            </a:r>
          </a:p>
          <a:p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it-IT" sz="2400" b="1" dirty="0" smtClean="0">
                <a:latin typeface="Arial" pitchFamily="34" charset="0"/>
                <a:ea typeface="Times New Roman" pitchFamily="18" charset="0"/>
              </a:rPr>
              <a:t>La valorizzazione dei prodotti è notevole.</a:t>
            </a:r>
          </a:p>
          <a:p>
            <a:r>
              <a:rPr lang="it-IT" sz="2400" dirty="0" smtClean="0">
                <a:latin typeface="Arial" pitchFamily="34" charset="0"/>
                <a:ea typeface="Times New Roman" pitchFamily="18" charset="0"/>
              </a:rPr>
              <a:t>19 Prodotti IG (10 DOP e 9 IGP), per un valore di 31 milioni di euro.</a:t>
            </a:r>
          </a:p>
          <a:p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it-IT" sz="2400" dirty="0" smtClean="0">
                <a:latin typeface="Arial" pitchFamily="34" charset="0"/>
                <a:ea typeface="Times New Roman" pitchFamily="18" charset="0"/>
              </a:rPr>
              <a:t>Cresce il biologico (2,6% del totale regionale e 14% in termini di SAU)</a:t>
            </a:r>
          </a:p>
          <a:p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it-IT" sz="2400" dirty="0" smtClean="0">
                <a:latin typeface="Arial" pitchFamily="34" charset="0"/>
                <a:ea typeface="Times New Roman" pitchFamily="18" charset="0"/>
              </a:rPr>
              <a:t>Si afferma l’agriturismo (oltre 16% del totale del Mezzogiorno)</a:t>
            </a:r>
          </a:p>
          <a:p>
            <a:endParaRPr lang="it-IT" dirty="0" smtClean="0">
              <a:latin typeface="Arial" pitchFamily="34" charset="0"/>
              <a:ea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olo 1"/>
          <p:cNvSpPr>
            <a:spLocks noGrp="1"/>
          </p:cNvSpPr>
          <p:nvPr>
            <p:ph type="title"/>
          </p:nvPr>
        </p:nvSpPr>
        <p:spPr>
          <a:xfrm>
            <a:off x="323528" y="228600"/>
            <a:ext cx="8687946" cy="990600"/>
          </a:xfrm>
        </p:spPr>
        <p:txBody>
          <a:bodyPr/>
          <a:lstStyle/>
          <a:p>
            <a:pPr algn="ctr" eaLnBrk="1" hangingPunct="1"/>
            <a:r>
              <a:rPr lang="it-IT" altLang="it-IT" sz="4000" b="1" dirty="0" smtClean="0">
                <a:solidFill>
                  <a:srgbClr val="C00000"/>
                </a:solidFill>
                <a:latin typeface="Calibri" pitchFamily="34" charset="0"/>
              </a:rPr>
              <a:t>Il commercio agroalimentare nel 2016</a:t>
            </a:r>
          </a:p>
        </p:txBody>
      </p:sp>
      <p:sp>
        <p:nvSpPr>
          <p:cNvPr id="146433" name="Rectangle 1"/>
          <p:cNvSpPr>
            <a:spLocks noChangeArrowheads="1"/>
          </p:cNvSpPr>
          <p:nvPr/>
        </p:nvSpPr>
        <p:spPr bwMode="auto">
          <a:xfrm>
            <a:off x="179512" y="1967819"/>
            <a:ext cx="883196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it-IT" sz="2400" b="1" dirty="0" smtClean="0">
                <a:latin typeface="Arial" pitchFamily="34" charset="0"/>
              </a:rPr>
              <a:t>L’agroalimentare pugliese: oltre il 10% dell’export complessivo nazionale</a:t>
            </a:r>
          </a:p>
          <a:p>
            <a:pPr lvl="0"/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it-IT" sz="2400" dirty="0" smtClean="0">
                <a:latin typeface="Arial" pitchFamily="34" charset="0"/>
              </a:rPr>
              <a:t>L’agroalimentare pugliese per il </a:t>
            </a:r>
            <a:r>
              <a:rPr lang="it-IT" sz="2400" b="1" dirty="0" smtClean="0">
                <a:latin typeface="Arial" pitchFamily="34" charset="0"/>
              </a:rPr>
              <a:t>70% destinato all’UE</a:t>
            </a:r>
          </a:p>
          <a:p>
            <a:r>
              <a:rPr lang="it-IT" sz="2400" dirty="0" smtClean="0">
                <a:latin typeface="Arial" pitchFamily="34" charset="0"/>
              </a:rPr>
              <a:t>Forte aumento delle esportazioni verso la Germania e l’area del mediterraneo</a:t>
            </a:r>
          </a:p>
          <a:p>
            <a:pPr lvl="0"/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pPr lvl="0"/>
            <a:r>
              <a:rPr lang="it-IT" sz="2400" b="1" dirty="0" smtClean="0">
                <a:latin typeface="Arial" pitchFamily="34" charset="0"/>
                <a:ea typeface="Times New Roman" pitchFamily="18" charset="0"/>
              </a:rPr>
              <a:t>In aumento le esportazioni agroalimentari pugliesi nel 2016</a:t>
            </a:r>
          </a:p>
          <a:p>
            <a:r>
              <a:rPr lang="it-IT" sz="2400" dirty="0" smtClean="0">
                <a:latin typeface="Arial" pitchFamily="34" charset="0"/>
                <a:ea typeface="Times New Roman" pitchFamily="18" charset="0"/>
              </a:rPr>
              <a:t>Un aumento di +5,8% (oltre 1,6 Miliardi di Euro) rispetto al 2015</a:t>
            </a:r>
          </a:p>
          <a:p>
            <a:endParaRPr lang="it-IT" sz="2400" dirty="0" smtClean="0">
              <a:latin typeface="Arial" pitchFamily="34" charset="0"/>
              <a:ea typeface="Times New Roman" pitchFamily="18" charset="0"/>
            </a:endParaRPr>
          </a:p>
          <a:p>
            <a:r>
              <a:rPr lang="it-IT" sz="2400" dirty="0" smtClean="0">
                <a:latin typeface="Arial" pitchFamily="34" charset="0"/>
              </a:rPr>
              <a:t>L’export pugliese </a:t>
            </a:r>
            <a:r>
              <a:rPr lang="it-IT" sz="2400" b="1" dirty="0" smtClean="0">
                <a:latin typeface="Arial" pitchFamily="34" charset="0"/>
              </a:rPr>
              <a:t>cresce più di quello nazionale</a:t>
            </a:r>
            <a:r>
              <a:rPr lang="it-IT" sz="2400" dirty="0" smtClean="0">
                <a:latin typeface="Arial" pitchFamily="34" charset="0"/>
              </a:rPr>
              <a:t> nel settore </a:t>
            </a:r>
            <a:r>
              <a:rPr lang="it-IT" sz="2400" dirty="0" smtClean="0">
                <a:latin typeface="Arial" pitchFamily="34" charset="0"/>
              </a:rPr>
              <a:t>agroalimentare</a:t>
            </a:r>
            <a:endParaRPr lang="it-IT" sz="2400" dirty="0" smtClean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4-3PUGLI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873640" y="3408221"/>
            <a:ext cx="73967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Programma di Sviluppo Rurale della Puglia</a:t>
            </a:r>
          </a:p>
          <a:p>
            <a:pPr algn="ctr"/>
            <a:r>
              <a:rPr lang="it-IT" sz="3200" b="1" dirty="0">
                <a:solidFill>
                  <a:schemeClr val="bg1"/>
                </a:solidFill>
              </a:rPr>
              <a:t>Programma di Sviluppo Rurale della Puglia</a:t>
            </a:r>
          </a:p>
          <a:p>
            <a:pPr algn="ctr"/>
            <a:r>
              <a:rPr lang="it-IT" sz="3200" b="1" i="1" dirty="0" smtClean="0">
                <a:solidFill>
                  <a:schemeClr val="bg1"/>
                </a:solidFill>
              </a:rPr>
              <a:t>Stato </a:t>
            </a:r>
            <a:r>
              <a:rPr lang="it-IT" sz="3200" b="1" i="1" dirty="0" smtClean="0">
                <a:solidFill>
                  <a:schemeClr val="bg1"/>
                </a:solidFill>
              </a:rPr>
              <a:t>di attuazione</a:t>
            </a:r>
            <a:endParaRPr lang="it-IT" sz="5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99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134144"/>
            <a:ext cx="8153400" cy="990600"/>
          </a:xfrm>
        </p:spPr>
        <p:txBody>
          <a:bodyPr/>
          <a:lstStyle/>
          <a:p>
            <a:pPr algn="ctr"/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IL PUNTO DI PARTENZA……</a:t>
            </a:r>
            <a:br>
              <a:rPr lang="it-IT" sz="32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</a:br>
            <a:r>
              <a:rPr lang="it-IT" sz="3200" b="1" dirty="0" smtClean="0">
                <a:solidFill>
                  <a:schemeClr val="bg2">
                    <a:lumMod val="50000"/>
                  </a:schemeClr>
                </a:solidFill>
                <a:latin typeface="Calibri Light" panose="020F0302020204030204" pitchFamily="34" charset="0"/>
              </a:rPr>
              <a:t>Ripartizione delle Risorse PSR Puglia 2014-2020</a:t>
            </a:r>
            <a:endParaRPr lang="it-IT" sz="3200" b="1" dirty="0">
              <a:solidFill>
                <a:schemeClr val="bg2">
                  <a:lumMod val="50000"/>
                </a:schemeClr>
              </a:solidFill>
              <a:latin typeface="Calibri Light" panose="020F0302020204030204" pitchFamily="34" charset="0"/>
            </a:endParaRPr>
          </a:p>
        </p:txBody>
      </p:sp>
      <p:graphicFrame>
        <p:nvGraphicFramePr>
          <p:cNvPr id="4" name="Grafico 3"/>
          <p:cNvGraphicFramePr>
            <a:graphicFrameLocks/>
          </p:cNvGraphicFramePr>
          <p:nvPr>
            <p:extLst/>
          </p:nvPr>
        </p:nvGraphicFramePr>
        <p:xfrm>
          <a:off x="605335" y="1700808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90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e 4"/>
          <p:cNvSpPr/>
          <p:nvPr/>
        </p:nvSpPr>
        <p:spPr>
          <a:xfrm>
            <a:off x="3995936" y="4293096"/>
            <a:ext cx="936104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371818"/>
            <a:ext cx="7878330" cy="6081518"/>
          </a:xfrm>
          <a:prstGeom prst="rect">
            <a:avLst/>
          </a:prstGeom>
        </p:spPr>
      </p:pic>
      <p:sp>
        <p:nvSpPr>
          <p:cNvPr id="6" name="Ovale 5"/>
          <p:cNvSpPr/>
          <p:nvPr/>
        </p:nvSpPr>
        <p:spPr>
          <a:xfrm>
            <a:off x="4067944" y="4365104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-2738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739A28"/>
                </a:solidFill>
                <a:latin typeface="Calibri Light" panose="020F0302020204030204" pitchFamily="34" charset="0"/>
              </a:rPr>
              <a:t>IL PSR PUGLIA E’ FERMO?</a:t>
            </a:r>
            <a:endParaRPr lang="it-IT" b="1" dirty="0">
              <a:solidFill>
                <a:srgbClr val="739A28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9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Luna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3604</TotalTime>
  <Words>2335</Words>
  <Application>Microsoft Office PowerPoint</Application>
  <PresentationFormat>Presentazione su schermo (4:3)</PresentationFormat>
  <Paragraphs>201</Paragraphs>
  <Slides>27</Slides>
  <Notes>10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Tw Cen MT</vt:lpstr>
      <vt:lpstr>Wingdings</vt:lpstr>
      <vt:lpstr>Wingdings 2</vt:lpstr>
      <vt:lpstr>Luna</vt:lpstr>
      <vt:lpstr>1_Luna</vt:lpstr>
      <vt:lpstr>Presentazione standard di PowerPoint</vt:lpstr>
      <vt:lpstr>Numeri e trend  delle imprese agroalimentari</vt:lpstr>
      <vt:lpstr>Andamento del numero di imprese</vt:lpstr>
      <vt:lpstr>L’agricoltura ed il settore creditizio</vt:lpstr>
      <vt:lpstr>Il valore aggiunto dell’agricoltura</vt:lpstr>
      <vt:lpstr>Il commercio agroalimentare nel 2016</vt:lpstr>
      <vt:lpstr>Presentazione standard di PowerPoint</vt:lpstr>
      <vt:lpstr>IL PUNTO DI PARTENZA…… Ripartizione delle Risorse PSR Puglia 2014-2020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.... restiamo tra le regioni che danno maggiore attenzione al Bio…..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Apporto Legislativo</vt:lpstr>
      <vt:lpstr>Le azioni di contrasto alla Xylella</vt:lpstr>
      <vt:lpstr>Il Dossier Xylella</vt:lpstr>
      <vt:lpstr>Il rapporto con le province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PSR Puglia 2014 - 2020</dc:title>
  <dc:subject>Slide presentazione programma</dc:subject>
  <dc:creator>M. Schiralli - INEA</dc:creator>
  <cp:keywords>Rurale</cp:keywords>
  <cp:lastModifiedBy>Gianluca</cp:lastModifiedBy>
  <cp:revision>539</cp:revision>
  <dcterms:created xsi:type="dcterms:W3CDTF">2014-09-15T06:39:00Z</dcterms:created>
  <dcterms:modified xsi:type="dcterms:W3CDTF">2017-06-11T22:51:26Z</dcterms:modified>
  <cp:category>Agricoltura</cp:category>
</cp:coreProperties>
</file>